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58" r:id="rId6"/>
    <p:sldId id="283" r:id="rId7"/>
    <p:sldId id="284" r:id="rId8"/>
    <p:sldId id="259" r:id="rId9"/>
    <p:sldId id="279" r:id="rId10"/>
    <p:sldId id="278" r:id="rId11"/>
    <p:sldId id="260" r:id="rId12"/>
    <p:sldId id="261" r:id="rId13"/>
    <p:sldId id="285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5F5C-E197-45CE-B33D-22B7197515FE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907F-DEC7-4F48-A418-8833F6B63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3F2E-5EC0-4B10-947C-2E245BC8DCDE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C404-C7B0-44A2-BBBF-4255E92BD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58B9-2159-4427-B46E-E733C2DA2D13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9C42-64F5-4D37-B156-DC65A74CA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5250-C31A-4365-AECD-09DD7BECD853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372E-D911-4368-BD3E-F5C3720BE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8B06-1F0D-44FA-ACA7-C287C2849173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2F1C-F810-459D-A434-8DAF90FD9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3326-2314-4BE9-BE73-4ACE9C3E6D08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FB6A-B343-4614-8804-EF527F695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4135-1400-4AB3-AFE5-9566F0687615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CE7E-99EA-44BA-A569-81F057798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2F9E-EAA2-49A5-85FE-E3944BF01AFE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CEDA-8619-4B0A-B6D5-54ABE0139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2FE8-F3A7-420C-8FFD-54AB1D89A531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34D7-30BF-478A-9D96-7D7D1D37F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725-6DB8-4C2A-95BC-07C2FF207870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974E-2598-489F-ABF9-465B6A963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A271-A887-43FC-8C88-1E7D25ACAF2C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4EBE-91CC-4F12-9CB5-24CFD9509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0B1669-C6F4-4C52-859D-AAA0D359464F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E52CB0-B90A-4319-B156-7B1D2BBE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ket-tik.ru/lib/bekann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>
                <a:solidFill>
                  <a:srgbClr val="FFFF00"/>
                </a:solidFill>
              </a:rPr>
              <a:t>Голосеменные растения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6400800" cy="175260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Подготовила: Сулейманова Ж.С.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учитель лицея №51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Семяпочки расположены открыто на чешуйках шишек, там и формируются семена.</a:t>
            </a:r>
          </a:p>
        </p:txBody>
      </p:sp>
      <p:pic>
        <p:nvPicPr>
          <p:cNvPr id="16387" name="Picture 2" descr="D:\Олечка\Презентации\Ботаника\иллюстрации голосеменные\article-page-main_ds-photo_getty_article_41_125_87648545_x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2857500" cy="2794000"/>
          </a:xfrm>
        </p:spPr>
      </p:pic>
      <p:pic>
        <p:nvPicPr>
          <p:cNvPr id="16388" name="Picture 3" descr="D:\Олечка\Презентации\Ботаника\иллюстрации голосеменные\cyc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68413"/>
            <a:ext cx="42672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D:\Олечка\Презентации\Ботаника\иллюстрации голосеменные\Зрелая шишка сос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338"/>
            <a:ext cx="450056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D:\Олечка\Презентации\Ботаника\иллюстрации голосеменные\engelmannii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268413"/>
            <a:ext cx="31686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Листья - игловидные, многолетние.</a:t>
            </a:r>
          </a:p>
        </p:txBody>
      </p:sp>
      <p:pic>
        <p:nvPicPr>
          <p:cNvPr id="17411" name="Picture 2" descr="D:\Олечка\Презентации\Ботаника\иллюстрации голосеменные\Хвоя голосеменн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413"/>
            <a:ext cx="8424862" cy="5473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ru-RU" sz="3600" b="1" dirty="0"/>
              <a:t>Цикл развития сосны обыкновенной.</a:t>
            </a:r>
          </a:p>
        </p:txBody>
      </p:sp>
      <p:pic>
        <p:nvPicPr>
          <p:cNvPr id="1026" name="Picture 2" descr="C:\Users\HOME\Desktop\image0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6048672" cy="4248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01317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 – мужская шишка; 2 – микроспорофилл с микроспорангием; 3 – пыльца; 4 – женская шишка; 5 – мегаспорофилл; 6 – чешуйка с двумя семязачатками; 7 – чешуя с двумя семенами в шишке третьего года; 8 – проросток</a:t>
            </a:r>
          </a:p>
        </p:txBody>
      </p:sp>
      <p:pic>
        <p:nvPicPr>
          <p:cNvPr id="7" name="Picture 2" descr="D:\Олечка\Презентации\Ботаника\иллюстрации голосеменные\Строение женской и мужской шишек сос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699792" cy="32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0" y="0"/>
            <a:ext cx="9144000" cy="6858000"/>
          </a:xfrm>
          <a:prstGeom prst="wedgeRectCallout">
            <a:avLst>
              <a:gd name="adj1" fmla="val -19220"/>
              <a:gd name="adj2" fmla="val 4594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HOME\Desktop\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5105211" cy="6858000"/>
          </a:xfrm>
          <a:prstGeom prst="rect">
            <a:avLst/>
          </a:prstGeom>
          <a:noFill/>
        </p:spPr>
      </p:pic>
      <p:sp>
        <p:nvSpPr>
          <p:cNvPr id="6" name="Прямоугольная выноска 5"/>
          <p:cNvSpPr/>
          <p:nvPr/>
        </p:nvSpPr>
        <p:spPr>
          <a:xfrm>
            <a:off x="2195736" y="0"/>
            <a:ext cx="792088" cy="260648"/>
          </a:xfrm>
          <a:prstGeom prst="wedge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Олечка\Презентации\Ботаника\иллюстрации голосеменные\dey1t7ij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818" y="1556792"/>
            <a:ext cx="302918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1412875"/>
            <a:ext cx="3008313" cy="4691063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От опыления до оплодотворения проходит около 13 месяцев. Оплодотворение происходит без помощи воды, с помощью пыльцевой трубки. Семя состоит из кожуры, эндосперма и зародыша. В зародыше от 5 до 12 семядолей.</a:t>
            </a:r>
          </a:p>
        </p:txBody>
      </p:sp>
      <p:pic>
        <p:nvPicPr>
          <p:cNvPr id="20484" name="Picture 2" descr="C:\Users\12\Pictures\kartinka7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0"/>
            <a:ext cx="2832100" cy="2492375"/>
          </a:xfrm>
        </p:spPr>
      </p:pic>
      <p:pic>
        <p:nvPicPr>
          <p:cNvPr id="20485" name="Picture 3" descr="C:\Users\12\Pictures\kartinka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0"/>
            <a:ext cx="32416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12\Pictures\kartinka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492375"/>
            <a:ext cx="428466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D:\Олечка\Презентации\Ботаника\иллюстрации голосеменные\Pinus ponderosa cone 65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700" y="0"/>
            <a:ext cx="277653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Зимой шишки раскрываются и распространяются с помощью крыловидных придатков.</a:t>
            </a:r>
          </a:p>
        </p:txBody>
      </p:sp>
      <p:pic>
        <p:nvPicPr>
          <p:cNvPr id="21507" name="Picture 2" descr="D:\Олечка\Презентации\Ботаника\иллюстрации голосеменные\shis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341438"/>
            <a:ext cx="7561263" cy="54006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Класс Саговниковые.</a:t>
            </a:r>
            <a:br>
              <a:rPr lang="ru-RU" sz="2800"/>
            </a:br>
            <a:r>
              <a:rPr lang="ru-RU" sz="2800"/>
              <a:t>Растения похожи на пальмы.</a:t>
            </a:r>
          </a:p>
        </p:txBody>
      </p:sp>
      <p:pic>
        <p:nvPicPr>
          <p:cNvPr id="22531" name="Picture 2" descr="D:\Олечка\Презентации\Ботаника\иллюстрации голосеменные\0018-018-Klass-3.-Sagovnikovy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341438"/>
            <a:ext cx="7885112" cy="5516562"/>
          </a:xfrm>
        </p:spPr>
      </p:pic>
      <p:pic>
        <p:nvPicPr>
          <p:cNvPr id="22532" name="Picture 5" descr="D:\Олечка\Презентации\Ботаника\иллюстрации голосеменные\0009-010-Otdel-Golosemenn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2360613"/>
            <a:ext cx="2968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Класс Гинкговые.</a:t>
            </a:r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/>
              <a:t>Единственный представитель – </a:t>
            </a:r>
            <a:r>
              <a:rPr lang="ru-RU" sz="2800" dirty="0" err="1"/>
              <a:t>гинкго</a:t>
            </a:r>
            <a:r>
              <a:rPr lang="ru-RU" sz="2800" dirty="0"/>
              <a:t> двулопастный. Листовая пластинка вееровидной формы, с древним дихотомическим типом жилкования.</a:t>
            </a:r>
          </a:p>
        </p:txBody>
      </p:sp>
      <p:pic>
        <p:nvPicPr>
          <p:cNvPr id="23556" name="Picture 2" descr="D:\Олечка\Презентации\Ботаника\иллюстрации голосеменные\гинкго двулопаст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88913"/>
            <a:ext cx="5903912" cy="4721225"/>
          </a:xfrm>
        </p:spPr>
      </p:pic>
      <p:pic>
        <p:nvPicPr>
          <p:cNvPr id="23557" name="Picture 3" descr="D:\Олечка\Презентации\Ботаника\иллюстрации голосеменные\631f1f0262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860800"/>
            <a:ext cx="46355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0825" y="273050"/>
            <a:ext cx="3214688" cy="1162050"/>
          </a:xfrm>
        </p:spPr>
        <p:txBody>
          <a:bodyPr/>
          <a:lstStyle/>
          <a:p>
            <a:r>
              <a:rPr lang="ru-RU" sz="3600"/>
              <a:t>Класс Гнетовые.</a:t>
            </a: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435100"/>
            <a:ext cx="3097213" cy="4691063"/>
          </a:xfrm>
        </p:spPr>
        <p:txBody>
          <a:bodyPr/>
          <a:lstStyle/>
          <a:p>
            <a:r>
              <a:rPr lang="ru-RU" sz="2800"/>
              <a:t>Эфедра хвощевая (получают спазмолитическое вещество эфедрин), вельвичия удивительная – имеет всего два листа, растущие всю жизнь.</a:t>
            </a:r>
          </a:p>
        </p:txBody>
      </p:sp>
      <p:pic>
        <p:nvPicPr>
          <p:cNvPr id="24580" name="Picture 2" descr="D:\Олечка\Презентации\Ботаника\иллюстрации голосеменные\image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0"/>
            <a:ext cx="3200400" cy="4000500"/>
          </a:xfrm>
        </p:spPr>
      </p:pic>
      <p:pic>
        <p:nvPicPr>
          <p:cNvPr id="24581" name="Picture 3" descr="D:\Олечка\Презентации\Ботаника\иллюстрации голосеменные\hvoinik-dvuhkoloskov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763"/>
            <a:ext cx="2881313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D:\Олечка\Презентации\Ботаника\иллюстрации голосеменные\welwitschi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010025"/>
            <a:ext cx="564038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3240088" cy="1196975"/>
          </a:xfrm>
        </p:spPr>
        <p:txBody>
          <a:bodyPr/>
          <a:lstStyle/>
          <a:p>
            <a:r>
              <a:rPr lang="ru-RU" sz="3600"/>
              <a:t>Класс Хвойные.</a:t>
            </a:r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/>
              <a:t>Семейство Сосновые.</a:t>
            </a:r>
          </a:p>
          <a:p>
            <a:r>
              <a:rPr lang="ru-RU" sz="2400"/>
              <a:t>Сосна обыкновенная, сосна сибирская (кедровая), ель, пихта, лиственница.</a:t>
            </a:r>
          </a:p>
        </p:txBody>
      </p:sp>
      <p:pic>
        <p:nvPicPr>
          <p:cNvPr id="25604" name="Picture 2" descr="D:\Олечка\Презентации\Ботаника\иллюстрации голосеменные\Сосна сибирская (кедровая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872" y="-171400"/>
            <a:ext cx="3455987" cy="4221163"/>
          </a:xfrm>
        </p:spPr>
      </p:pic>
      <p:pic>
        <p:nvPicPr>
          <p:cNvPr id="25605" name="Picture 3" descr="D:\Олечка\Презентации\Ботаника\иллюстрации голосеменные\image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825"/>
            <a:ext cx="428466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D:\Олечка\Презентации\Ботаника\иллюстрации голосеменные\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59088"/>
            <a:ext cx="3278188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D:\Олечка\Презентации\Ботаника\иллюстрации голосеменные\зрелые шишки лиственни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1325" y="0"/>
            <a:ext cx="36226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5760640" cy="926976"/>
          </a:xfrm>
        </p:spPr>
        <p:txBody>
          <a:bodyPr/>
          <a:lstStyle/>
          <a:p>
            <a:r>
              <a:rPr lang="ru-RU" sz="2800" dirty="0"/>
              <a:t>Выражение «голосеменные» стало использоваться ботаником </a:t>
            </a:r>
            <a:r>
              <a:rPr lang="ru-RU" sz="2800" b="1" dirty="0">
                <a:hlinkClick r:id="rId3"/>
              </a:rPr>
              <a:t>Бекетовым </a:t>
            </a:r>
            <a:r>
              <a:rPr lang="ru-RU" sz="2800" b="1" dirty="0" err="1">
                <a:hlinkClick r:id="rId3"/>
              </a:rPr>
              <a:t>Андрем</a:t>
            </a:r>
            <a:r>
              <a:rPr lang="ru-RU" sz="2800" b="1" dirty="0">
                <a:hlinkClick r:id="rId3"/>
              </a:rPr>
              <a:t> Николаевичем</a:t>
            </a:r>
            <a:r>
              <a:rPr lang="ru-RU" sz="2800" b="1" dirty="0"/>
              <a:t> - </a:t>
            </a:r>
            <a:r>
              <a:rPr lang="ru-RU" sz="2800" dirty="0"/>
              <a:t> указывает на главную отличительную черту этих растений, </a:t>
            </a:r>
            <a:r>
              <a:rPr lang="ru-RU" sz="2800" dirty="0" err="1"/>
              <a:t>a</a:t>
            </a:r>
            <a:r>
              <a:rPr lang="ru-RU" sz="2800" dirty="0"/>
              <a:t> именно на то, что семяпочки, а затем и происшедшие из них семена не имеют замкнутого вместилища, как то замечается у всех покрытосеменных. Завязь здесь имеет вид простой чешуи, на которой сидит одна или несколько семяпочек; иногда же и эта чешуя не развивается.</a:t>
            </a:r>
            <a:br>
              <a:rPr lang="ru-RU" sz="2800" dirty="0"/>
            </a:br>
            <a:endParaRPr lang="ru-RU" sz="2800" b="1" dirty="0"/>
          </a:p>
        </p:txBody>
      </p:sp>
      <p:pic>
        <p:nvPicPr>
          <p:cNvPr id="2050" name="Picture 2" descr="C:\Users\HOME\Desktop\200px-Бекетов_АН_(ботаник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24744"/>
            <a:ext cx="25400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3214688" cy="1435100"/>
          </a:xfrm>
        </p:spPr>
        <p:txBody>
          <a:bodyPr/>
          <a:lstStyle/>
          <a:p>
            <a:r>
              <a:rPr lang="ru-RU" sz="2400"/>
              <a:t>Семейство Кипарисовые.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435100"/>
            <a:ext cx="3214688" cy="4691063"/>
          </a:xfrm>
        </p:spPr>
        <p:txBody>
          <a:bodyPr/>
          <a:lstStyle/>
          <a:p>
            <a:r>
              <a:rPr lang="ru-RU" sz="2400"/>
              <a:t>Кипарис, можжевельник.</a:t>
            </a:r>
          </a:p>
          <a:p>
            <a:r>
              <a:rPr lang="ru-RU" sz="2400"/>
              <a:t>У можжевельника после оплодотворения становятся мясистыми, срастаются и образуют «шишко-ягоду».</a:t>
            </a:r>
          </a:p>
        </p:txBody>
      </p:sp>
      <p:pic>
        <p:nvPicPr>
          <p:cNvPr id="26628" name="Picture 2" descr="D:\Олечка\Презентации\Ботаника\иллюстрации голосеменные\8K5V7F8H6S4V6X3N2Q3W9A6I8N2W1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2250" y="0"/>
            <a:ext cx="5111750" cy="4791075"/>
          </a:xfrm>
        </p:spPr>
      </p:pic>
      <p:pic>
        <p:nvPicPr>
          <p:cNvPr id="26629" name="Picture 3" descr="D:\Олечка\Презентации\Ботаника\иллюстрации голосеменные\Можжевель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4149725"/>
            <a:ext cx="426878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D:\Олечка\Презентации\Ботаника\иллюстрации голосеменные\juniperus_commun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644900"/>
            <a:ext cx="37099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/>
              <a:t>Семейство Тисовые.</a:t>
            </a:r>
            <a:br>
              <a:rPr lang="ru-RU" sz="4900" b="1" dirty="0"/>
            </a:br>
            <a:r>
              <a:rPr lang="ru-RU" sz="3600" dirty="0"/>
              <a:t>Тис ягодный.</a:t>
            </a:r>
          </a:p>
        </p:txBody>
      </p:sp>
      <p:pic>
        <p:nvPicPr>
          <p:cNvPr id="27651" name="Picture 2" descr="D:\Олечка\Презентации\Ботаника\иллюстрации голосеменные\0037-044-Klass-6.-KHvojnye-Podklass-2.-KHvojnye-Pinid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12875"/>
            <a:ext cx="7920037" cy="51847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Значение Голосеменных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Древесина используется как ценный строительный материал.</a:t>
            </a:r>
          </a:p>
        </p:txBody>
      </p:sp>
      <p:pic>
        <p:nvPicPr>
          <p:cNvPr id="28676" name="Picture 2" descr="C:\Users\12\Pictures\brus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375"/>
            <a:ext cx="51482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Users\12\Pictures\design-interior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636838"/>
            <a:ext cx="43449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Заголовок 1"/>
          <p:cNvSpPr txBox="1"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latin typeface="Calibri" pitchFamily="34" charset="0"/>
              </a:rPr>
              <a:t>Значение Голосеменных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 древесины изготавливают: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>
                <a:solidFill>
                  <a:schemeClr val="bg1"/>
                </a:solidFill>
              </a:rPr>
              <a:t>Бумагу, искусственный шелк, пластмассы, спирт, различные другие вещества и предметы.</a:t>
            </a:r>
          </a:p>
        </p:txBody>
      </p:sp>
      <p:pic>
        <p:nvPicPr>
          <p:cNvPr id="29700" name="Picture 2" descr="C:\Users\12\Pictures\fanernyykry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175"/>
            <a:ext cx="46434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Users\12\Pictures\0021-045-Pokrysh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398713"/>
            <a:ext cx="2943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C:\Users\12\Pictures\3542593-wood-pellets-green-energy-and-branches-of-red-de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078288"/>
            <a:ext cx="354012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C:\Users\12\Pictures\img5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1488" y="4202113"/>
            <a:ext cx="23050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Хвойные широко используют для озеленения в декоративных целях.</a:t>
            </a:r>
          </a:p>
        </p:txBody>
      </p:sp>
      <p:pic>
        <p:nvPicPr>
          <p:cNvPr id="30723" name="Picture 2" descr="C:\Users\12\Pictures\38_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4427538" cy="5426075"/>
          </a:xfrm>
        </p:spPr>
      </p:pic>
      <p:pic>
        <p:nvPicPr>
          <p:cNvPr id="30724" name="Picture 3" descr="C:\Users\12\Pictures\10494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341438"/>
            <a:ext cx="4427537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Хвойные леса хранят влагу, выделяют много кислорода и фитонциды. Являются местом обитания для многих животных.</a:t>
            </a:r>
          </a:p>
        </p:txBody>
      </p:sp>
      <p:pic>
        <p:nvPicPr>
          <p:cNvPr id="31747" name="Picture 2" descr="C:\Users\12\Pictures\mota_ru_1040809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800"/>
            <a:ext cx="6034088" cy="5219675"/>
          </a:xfrm>
        </p:spPr>
      </p:pic>
      <p:pic>
        <p:nvPicPr>
          <p:cNvPr id="31748" name="Picture 4" descr="D:\Олечка\копытные и хищные\e1436c2285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0" y="1628775"/>
            <a:ext cx="39116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:\Олечка\Природа России\x_d2d3b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365625"/>
            <a:ext cx="381476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Берегите леса! Срубил дерево – посади два.</a:t>
            </a:r>
          </a:p>
        </p:txBody>
      </p:sp>
      <p:pic>
        <p:nvPicPr>
          <p:cNvPr id="32771" name="Picture 2" descr="C:\Users\12\Pictures\HayalEvi_Com-Wallpapers-1280x800-14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8353425" cy="50403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68760"/>
          </a:xfrm>
        </p:spPr>
        <p:txBody>
          <a:bodyPr/>
          <a:lstStyle/>
          <a:p>
            <a:r>
              <a:rPr lang="ru-RU" sz="2800" b="1" dirty="0"/>
              <a:t>Считается, что к изобретению семени причастны плауны и древние папоротники, но сохранить изобретение им в эволюции не удалось.</a:t>
            </a:r>
          </a:p>
        </p:txBody>
      </p:sp>
      <p:pic>
        <p:nvPicPr>
          <p:cNvPr id="1026" name="Picture 2" descr="C:\Users\HOME\Desktop\pict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37489"/>
            <a:ext cx="8497068" cy="5220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ru-RU" sz="2800" b="1" dirty="0"/>
              <a:t>Голосеменные- наиболее древняя группа высших семенных растений. Известны с верхнего девона</a:t>
            </a:r>
            <a:r>
              <a:rPr lang="ru-RU" sz="2800" dirty="0"/>
              <a:t>. В карбоне и </a:t>
            </a:r>
            <a:r>
              <a:rPr lang="ru-RU" sz="2800" dirty="0" err="1"/>
              <a:t>перми</a:t>
            </a:r>
            <a:r>
              <a:rPr lang="ru-RU" sz="2800" dirty="0"/>
              <a:t> встречаются представители большинства порядков, а на мезозой приходится их расцвет. </a:t>
            </a:r>
            <a:endParaRPr lang="ru-RU" sz="2800" b="1" dirty="0"/>
          </a:p>
        </p:txBody>
      </p:sp>
      <p:pic>
        <p:nvPicPr>
          <p:cNvPr id="14339" name="Picture 4" descr="D:\Олечка\Презентации\Ботаника\иллюстрации голосеменные\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00808"/>
            <a:ext cx="6804025" cy="4267200"/>
          </a:xfrm>
        </p:spPr>
      </p:pic>
      <p:pic>
        <p:nvPicPr>
          <p:cNvPr id="14340" name="Picture 5" descr="D:\Олечка\Презентации\Ботаника\иллюстрации голосеменные\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357563"/>
            <a:ext cx="56340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60648"/>
            <a:ext cx="6876256" cy="3600400"/>
          </a:xfrm>
        </p:spPr>
        <p:txBody>
          <a:bodyPr/>
          <a:lstStyle/>
          <a:p>
            <a:r>
              <a:rPr lang="ru-RU" sz="3000" dirty="0">
                <a:solidFill>
                  <a:schemeClr val="bg1"/>
                </a:solidFill>
              </a:rPr>
              <a:t>Древнейшими из семенных растений являются </a:t>
            </a:r>
            <a:r>
              <a:rPr lang="ru-RU" sz="3000" b="1" dirty="0">
                <a:solidFill>
                  <a:schemeClr val="bg1"/>
                </a:solidFill>
              </a:rPr>
              <a:t>Прогимноспермы</a:t>
            </a:r>
            <a:r>
              <a:rPr lang="ru-RU" sz="3000" dirty="0">
                <a:solidFill>
                  <a:schemeClr val="bg1"/>
                </a:solidFill>
              </a:rPr>
              <a:t> (Progymnospermophyta). Они сочетали в себе эволюционно продвинутое строение стебля с примитивными боковыми побегами, мало чем отличавшимися от побегов псилофитов. Вместо настоящих листьев у них развивались вильчатые безлистные веточки. </a:t>
            </a:r>
            <a:r>
              <a:rPr lang="ru-RU" sz="3000" dirty="0" err="1">
                <a:solidFill>
                  <a:schemeClr val="bg1"/>
                </a:solidFill>
              </a:rPr>
              <a:t>Прогимноспермы</a:t>
            </a:r>
            <a:r>
              <a:rPr lang="ru-RU" sz="3000" dirty="0">
                <a:solidFill>
                  <a:schemeClr val="bg1"/>
                </a:solidFill>
              </a:rPr>
              <a:t>, по-видимому, размножались всё ещё спорами, но уже находились на пути к формированию семян.</a:t>
            </a:r>
          </a:p>
        </p:txBody>
      </p:sp>
      <p:pic>
        <p:nvPicPr>
          <p:cNvPr id="8" name="Picture 2" descr="C:\Users\HOME\Desktop\00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8196" y="1268760"/>
            <a:ext cx="2585804" cy="33843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48264" y="486916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Археоптерис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260648"/>
            <a:ext cx="6336704" cy="3861048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Более сложными по строению являлись семенные </a:t>
            </a:r>
            <a:r>
              <a:rPr lang="ru-RU" sz="2800" b="1" dirty="0">
                <a:solidFill>
                  <a:schemeClr val="bg1"/>
                </a:solidFill>
              </a:rPr>
              <a:t>папоротники</a:t>
            </a:r>
            <a:r>
              <a:rPr lang="ru-RU" sz="2800" dirty="0">
                <a:solidFill>
                  <a:schemeClr val="bg1"/>
                </a:solidFill>
              </a:rPr>
              <a:t> (</a:t>
            </a:r>
            <a:r>
              <a:rPr lang="ru-RU" sz="2800" dirty="0" err="1">
                <a:solidFill>
                  <a:schemeClr val="bg1"/>
                </a:solidFill>
              </a:rPr>
              <a:t>Pteridospermophyta</a:t>
            </a:r>
            <a:r>
              <a:rPr lang="ru-RU" sz="2800" dirty="0">
                <a:solidFill>
                  <a:schemeClr val="bg1"/>
                </a:solidFill>
              </a:rPr>
              <a:t> / </a:t>
            </a:r>
            <a:r>
              <a:rPr lang="ru-RU" sz="2800" dirty="0" err="1">
                <a:solidFill>
                  <a:schemeClr val="bg1"/>
                </a:solidFill>
              </a:rPr>
              <a:t>Lyginodendrophyta</a:t>
            </a:r>
            <a:r>
              <a:rPr lang="ru-RU" sz="2800" dirty="0">
                <a:solidFill>
                  <a:schemeClr val="bg1"/>
                </a:solidFill>
              </a:rPr>
              <a:t>), относящиеся сейчас к самостоятельному отделу. Это были древовидные растения, внешним обликом и строением листьев напоминавшие настоящие папоротники, но размножавшиеся при помощи семян. Развитие зародыша, скорее всего, происходило уже после опадания семени на землю. </a:t>
            </a:r>
            <a:br>
              <a:rPr lang="ru-RU" sz="2800" dirty="0"/>
            </a:br>
            <a:endParaRPr lang="ru-RU" sz="3000" dirty="0"/>
          </a:p>
        </p:txBody>
      </p:sp>
      <p:pic>
        <p:nvPicPr>
          <p:cNvPr id="4" name="Picture 4" descr="C:\Users\HOME\Desktop\0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00808"/>
            <a:ext cx="2843808" cy="3009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734" y="0"/>
            <a:ext cx="8697144" cy="3600400"/>
          </a:xfrm>
        </p:spPr>
        <p:txBody>
          <a:bodyPr/>
          <a:lstStyle/>
          <a:p>
            <a:r>
              <a:rPr lang="ru-RU" sz="2800" b="1" dirty="0" err="1">
                <a:solidFill>
                  <a:schemeClr val="bg1"/>
                </a:solidFill>
              </a:rPr>
              <a:t>Беннеттитовые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dirty="0">
                <a:solidFill>
                  <a:schemeClr val="bg1"/>
                </a:solidFill>
              </a:rPr>
              <a:t>(</a:t>
            </a:r>
            <a:r>
              <a:rPr lang="ru-RU" sz="2800" dirty="0" err="1">
                <a:solidFill>
                  <a:schemeClr val="bg1"/>
                </a:solidFill>
              </a:rPr>
              <a:t>Bennettitophyta</a:t>
            </a:r>
            <a:r>
              <a:rPr lang="ru-RU" sz="2800" dirty="0">
                <a:solidFill>
                  <a:schemeClr val="bg1"/>
                </a:solidFill>
              </a:rPr>
              <a:t> или </a:t>
            </a:r>
            <a:r>
              <a:rPr lang="ru-RU" sz="2800" dirty="0" err="1">
                <a:solidFill>
                  <a:schemeClr val="bg1"/>
                </a:solidFill>
              </a:rPr>
              <a:t>Cycadeoideophyta</a:t>
            </a:r>
            <a:r>
              <a:rPr lang="ru-RU" sz="2800" dirty="0">
                <a:solidFill>
                  <a:schemeClr val="bg1"/>
                </a:solidFill>
              </a:rPr>
              <a:t>) — один вымерший отдел голосеменных, известный с карбона. Некоторые исследователи относят эти растения к саговникам, от которых они отличаются органами размножения. Все </a:t>
            </a:r>
            <a:r>
              <a:rPr lang="ru-RU" sz="2800" dirty="0" err="1">
                <a:solidFill>
                  <a:schemeClr val="bg1"/>
                </a:solidFill>
              </a:rPr>
              <a:t>беннеттитовые</a:t>
            </a:r>
            <a:r>
              <a:rPr lang="ru-RU" sz="2800" dirty="0">
                <a:solidFill>
                  <a:schemeClr val="bg1"/>
                </a:solidFill>
              </a:rPr>
              <a:t> имеют обоеполые стробилы, напоминающие цветок наиболее примитивных покрытосеменных. </a:t>
            </a:r>
            <a:r>
              <a:rPr lang="ru-RU" sz="2800" dirty="0" err="1">
                <a:solidFill>
                  <a:schemeClr val="bg1"/>
                </a:solidFill>
              </a:rPr>
              <a:t>Беннеттитовые</a:t>
            </a:r>
            <a:r>
              <a:rPr lang="ru-RU" sz="2800" dirty="0">
                <a:solidFill>
                  <a:schemeClr val="bg1"/>
                </a:solidFill>
              </a:rPr>
              <a:t> вымерли в конце мелового периода вместе с динозаврами. 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4" name="Picture 5" descr="C:\Users\HOME\Desktop\00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49111"/>
            <a:ext cx="2376264" cy="27088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479715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Вильямсония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(беннеттит)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/>
          <a:lstStyle/>
          <a:p>
            <a:r>
              <a:rPr lang="ru-RU" sz="3600" b="1" dirty="0"/>
              <a:t>Отдел Голосеменные растения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6381328"/>
          </a:xfrm>
        </p:spPr>
        <p:txBody>
          <a:bodyPr/>
          <a:lstStyle/>
          <a:p>
            <a:pPr>
              <a:buNone/>
            </a:pPr>
            <a:r>
              <a:rPr lang="ru-RU" sz="1600" dirty="0"/>
              <a:t>Класс </a:t>
            </a:r>
            <a:r>
              <a:rPr lang="ru-RU" sz="1600" b="1" dirty="0"/>
              <a:t>Саговники или цикадовые (</a:t>
            </a:r>
            <a:r>
              <a:rPr lang="en-US" sz="1600" b="1" dirty="0" err="1"/>
              <a:t>cycadopsida</a:t>
            </a:r>
            <a:r>
              <a:rPr lang="en-US" sz="1600" b="1" dirty="0"/>
              <a:t>)</a:t>
            </a:r>
          </a:p>
          <a:p>
            <a:pPr>
              <a:buNone/>
            </a:pPr>
            <a:r>
              <a:rPr lang="en-US" sz="1600" b="1" dirty="0"/>
              <a:t>		</a:t>
            </a:r>
            <a:r>
              <a:rPr lang="ru-RU" sz="1600" dirty="0"/>
              <a:t>Порядок </a:t>
            </a:r>
            <a:r>
              <a:rPr lang="ru-RU" sz="1600" b="1" dirty="0"/>
              <a:t>Саговники</a:t>
            </a:r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 </a:t>
            </a:r>
            <a:r>
              <a:rPr lang="ru-RU" sz="1600" b="1" dirty="0"/>
              <a:t>Саговники</a:t>
            </a:r>
          </a:p>
          <a:p>
            <a:pPr>
              <a:buNone/>
            </a:pPr>
            <a:r>
              <a:rPr lang="ru-RU" sz="1600" dirty="0"/>
              <a:t>Класс </a:t>
            </a:r>
            <a:r>
              <a:rPr lang="ru-RU" sz="1600" b="1" dirty="0"/>
              <a:t>Хвойные (</a:t>
            </a:r>
            <a:r>
              <a:rPr lang="en-US" sz="1600" b="1" dirty="0" err="1"/>
              <a:t>coniferae</a:t>
            </a:r>
            <a:r>
              <a:rPr lang="en-US" sz="1600" b="1" dirty="0"/>
              <a:t> </a:t>
            </a:r>
            <a:r>
              <a:rPr lang="ru-RU" sz="1600" b="1" dirty="0"/>
              <a:t>или </a:t>
            </a:r>
            <a:r>
              <a:rPr lang="en-US" sz="1600" b="1" dirty="0" err="1"/>
              <a:t>pinidae</a:t>
            </a:r>
            <a:r>
              <a:rPr lang="en-US" sz="1600" b="1" dirty="0"/>
              <a:t>)</a:t>
            </a:r>
            <a:endParaRPr lang="ru-RU" sz="1600" b="1" dirty="0"/>
          </a:p>
          <a:p>
            <a:pPr>
              <a:buNone/>
            </a:pPr>
            <a:r>
              <a:rPr lang="ru-RU" sz="1600" b="1" dirty="0"/>
              <a:t>		</a:t>
            </a:r>
            <a:r>
              <a:rPr lang="ru-RU" sz="1600" dirty="0"/>
              <a:t>Порядок </a:t>
            </a:r>
            <a:r>
              <a:rPr lang="ru-RU" sz="1600" b="1" dirty="0"/>
              <a:t>Хвойные</a:t>
            </a:r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 </a:t>
            </a:r>
            <a:r>
              <a:rPr lang="ru-RU" sz="1600" b="1" dirty="0"/>
              <a:t>Араукариевые</a:t>
            </a:r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 </a:t>
            </a:r>
            <a:r>
              <a:rPr lang="ru-RU" sz="1600" b="1" dirty="0" err="1"/>
              <a:t>Подокарповые</a:t>
            </a:r>
            <a:r>
              <a:rPr lang="ru-RU" sz="1600" b="1" dirty="0"/>
              <a:t> или ногоплодниковые</a:t>
            </a:r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 </a:t>
            </a:r>
            <a:r>
              <a:rPr lang="ru-RU" sz="1600" b="1" dirty="0" err="1"/>
              <a:t>Головчато-тиссовые</a:t>
            </a:r>
            <a:endParaRPr lang="ru-RU" sz="1600" b="1" dirty="0"/>
          </a:p>
          <a:p>
            <a:pPr>
              <a:buNone/>
            </a:pPr>
            <a:r>
              <a:rPr lang="ru-RU" sz="1600" b="1" dirty="0"/>
              <a:t>		</a:t>
            </a:r>
            <a:r>
              <a:rPr lang="ru-RU" sz="1600" dirty="0"/>
              <a:t>	Семейство </a:t>
            </a:r>
            <a:r>
              <a:rPr lang="ru-RU" sz="1600" b="1" dirty="0" err="1"/>
              <a:t>Тиссовые</a:t>
            </a:r>
            <a:endParaRPr lang="ru-RU" sz="1600" b="1" dirty="0"/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 </a:t>
            </a:r>
            <a:r>
              <a:rPr lang="ru-RU" sz="1600" b="1" dirty="0"/>
              <a:t> Сосновые</a:t>
            </a:r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</a:t>
            </a:r>
            <a:r>
              <a:rPr lang="ru-RU" sz="1600" b="1" dirty="0"/>
              <a:t> </a:t>
            </a:r>
            <a:r>
              <a:rPr lang="ru-RU" sz="1600" b="1" dirty="0" err="1"/>
              <a:t>Сциадо-питисовые</a:t>
            </a:r>
            <a:endParaRPr lang="ru-RU" sz="1600" b="1" dirty="0"/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 </a:t>
            </a:r>
            <a:r>
              <a:rPr lang="ru-RU" sz="1600" b="1" dirty="0" err="1"/>
              <a:t>Таксодиевые</a:t>
            </a:r>
            <a:endParaRPr lang="ru-RU" sz="1600" b="1" dirty="0"/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</a:t>
            </a:r>
            <a:r>
              <a:rPr lang="ru-RU" sz="1600" b="1" dirty="0"/>
              <a:t> Кипарисовые</a:t>
            </a:r>
          </a:p>
          <a:p>
            <a:pPr>
              <a:buNone/>
            </a:pPr>
            <a:r>
              <a:rPr lang="ru-RU" sz="1600" dirty="0"/>
              <a:t>Класс  (подотдел)</a:t>
            </a:r>
            <a:r>
              <a:rPr lang="ru-RU" sz="1600" b="1" dirty="0"/>
              <a:t> </a:t>
            </a:r>
            <a:r>
              <a:rPr lang="ru-RU" sz="1600" b="1" dirty="0" err="1"/>
              <a:t>Гнетовые</a:t>
            </a:r>
            <a:r>
              <a:rPr lang="ru-RU" sz="1600" b="1" dirty="0"/>
              <a:t> или </a:t>
            </a:r>
            <a:r>
              <a:rPr lang="ru-RU" sz="1600" b="1" dirty="0" err="1"/>
              <a:t>покровосеменные</a:t>
            </a:r>
            <a:r>
              <a:rPr lang="ru-RU" sz="1600" b="1" dirty="0"/>
              <a:t> </a:t>
            </a:r>
            <a:r>
              <a:rPr lang="ru-RU" sz="1600" b="1" dirty="0" err="1"/>
              <a:t>или</a:t>
            </a:r>
            <a:r>
              <a:rPr lang="ru-RU" sz="1600" b="1" dirty="0"/>
              <a:t> </a:t>
            </a:r>
            <a:r>
              <a:rPr lang="ru-RU" sz="1600" b="1" dirty="0" err="1"/>
              <a:t>оболочкосеменные</a:t>
            </a:r>
            <a:endParaRPr lang="ru-RU" sz="1600" b="1" dirty="0"/>
          </a:p>
          <a:p>
            <a:pPr>
              <a:buNone/>
            </a:pPr>
            <a:r>
              <a:rPr lang="ru-RU" sz="1600" b="1" dirty="0"/>
              <a:t>		</a:t>
            </a:r>
            <a:r>
              <a:rPr lang="ru-RU" sz="1600" dirty="0"/>
              <a:t>Порядок </a:t>
            </a:r>
            <a:r>
              <a:rPr lang="ru-RU" sz="1600" b="1" dirty="0" err="1"/>
              <a:t>Эфедровые</a:t>
            </a:r>
            <a:r>
              <a:rPr lang="ru-RU" sz="1600" b="1" dirty="0"/>
              <a:t> </a:t>
            </a:r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 </a:t>
            </a:r>
            <a:r>
              <a:rPr lang="ru-RU" sz="1600" b="1" dirty="0" err="1"/>
              <a:t>Эфедровые</a:t>
            </a:r>
            <a:r>
              <a:rPr lang="ru-RU" sz="1600" b="1" dirty="0"/>
              <a:t>, </a:t>
            </a:r>
            <a:r>
              <a:rPr lang="ru-RU" sz="1600" dirty="0"/>
              <a:t>единственный род Эфедра</a:t>
            </a:r>
          </a:p>
          <a:p>
            <a:pPr>
              <a:buNone/>
            </a:pPr>
            <a:r>
              <a:rPr lang="ru-RU" sz="1600" dirty="0"/>
              <a:t>		Порядок </a:t>
            </a:r>
            <a:r>
              <a:rPr lang="ru-RU" sz="1600" b="1" dirty="0" err="1"/>
              <a:t>Гнетовые</a:t>
            </a:r>
            <a:endParaRPr lang="ru-RU" sz="1600" b="1" dirty="0"/>
          </a:p>
          <a:p>
            <a:pPr>
              <a:buNone/>
            </a:pPr>
            <a:r>
              <a:rPr lang="ru-RU" sz="1600" b="1" dirty="0"/>
              <a:t>			</a:t>
            </a:r>
            <a:r>
              <a:rPr lang="ru-RU" sz="1600" dirty="0"/>
              <a:t>Семейство</a:t>
            </a:r>
            <a:r>
              <a:rPr lang="ru-RU" sz="1600" b="1" dirty="0"/>
              <a:t> </a:t>
            </a:r>
            <a:r>
              <a:rPr lang="ru-RU" sz="1600" b="1" dirty="0" err="1"/>
              <a:t>Гнетовые</a:t>
            </a:r>
            <a:r>
              <a:rPr lang="ru-RU" sz="1600" b="1" dirty="0"/>
              <a:t> </a:t>
            </a:r>
            <a:r>
              <a:rPr lang="ru-RU" sz="1600" dirty="0"/>
              <a:t>, единственный род </a:t>
            </a:r>
            <a:r>
              <a:rPr lang="ru-RU" sz="1600" dirty="0" err="1"/>
              <a:t>Гнетовые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		Порядок </a:t>
            </a:r>
            <a:r>
              <a:rPr lang="ru-RU" sz="1600" b="1" dirty="0" err="1"/>
              <a:t>Вельвичиевые</a:t>
            </a:r>
            <a:r>
              <a:rPr lang="ru-RU" sz="1600" b="1" dirty="0"/>
              <a:t> </a:t>
            </a:r>
          </a:p>
          <a:p>
            <a:pPr>
              <a:buNone/>
            </a:pPr>
            <a:r>
              <a:rPr lang="ru-RU" sz="1600" dirty="0"/>
              <a:t>			Семейство </a:t>
            </a:r>
            <a:r>
              <a:rPr lang="ru-RU" sz="1600" b="1" dirty="0" err="1"/>
              <a:t>Вельвичиевые</a:t>
            </a:r>
            <a:r>
              <a:rPr lang="ru-RU" sz="1600" dirty="0"/>
              <a:t>, единственный род и единственный вид Вельвичия</a:t>
            </a:r>
          </a:p>
          <a:p>
            <a:pPr>
              <a:buNone/>
            </a:pPr>
            <a:r>
              <a:rPr lang="ru-RU" sz="1600" dirty="0"/>
              <a:t>Класс </a:t>
            </a:r>
            <a:r>
              <a:rPr lang="ru-RU" sz="1600" b="1" dirty="0" err="1"/>
              <a:t>Гинкговые</a:t>
            </a:r>
            <a:r>
              <a:rPr lang="ru-RU" sz="1600" dirty="0"/>
              <a:t>  Единственный представитель – </a:t>
            </a:r>
            <a:r>
              <a:rPr lang="ru-RU" sz="1600" dirty="0" err="1"/>
              <a:t>Гинкго</a:t>
            </a:r>
            <a:r>
              <a:rPr lang="ru-RU" sz="1600" dirty="0"/>
              <a:t> 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ru-RU" sz="3600" b="1" dirty="0"/>
              <a:t>Общая характеристика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616624"/>
          </a:xfrm>
        </p:spPr>
        <p:txBody>
          <a:bodyPr/>
          <a:lstStyle/>
          <a:p>
            <a:pPr>
              <a:buAutoNum type="arabicPeriod"/>
            </a:pPr>
            <a:r>
              <a:rPr lang="ru-RU" sz="2800" dirty="0"/>
              <a:t>Отдел голосеменные насчитывает около 700 видов. Это в основном вечнозеленые деревья, реже кустарники, трав нет (ель, лиственница, сосна, кедр или сосна сибирская и т.д.)</a:t>
            </a:r>
          </a:p>
          <a:p>
            <a:pPr marL="457200" indent="-457200">
              <a:buNone/>
            </a:pPr>
            <a:r>
              <a:rPr lang="ru-RU" sz="2800" dirty="0"/>
              <a:t>2.  Имеют хорошо развитые корни, стебли, листья (чешуйчатые или иголки)</a:t>
            </a:r>
          </a:p>
          <a:p>
            <a:pPr marL="457200" indent="-457200">
              <a:buNone/>
            </a:pPr>
            <a:r>
              <a:rPr lang="ru-RU" sz="2800" dirty="0"/>
              <a:t>3. Размножаются семенами (есть зародыш, имеющий питательные вещества и защитные оболочки).</a:t>
            </a:r>
          </a:p>
          <a:p>
            <a:pPr marL="457200" indent="-457200">
              <a:buAutoNum type="arabicPeriod" startAt="4"/>
            </a:pPr>
            <a:r>
              <a:rPr lang="ru-RU" sz="2800" dirty="0"/>
              <a:t>Семена располагаются, открыто на чешуях шишек.</a:t>
            </a:r>
          </a:p>
          <a:p>
            <a:pPr marL="457200" indent="-457200">
              <a:buAutoNum type="arabicPeriod" startAt="4"/>
            </a:pPr>
            <a:r>
              <a:rPr lang="ru-RU" sz="2800" dirty="0"/>
              <a:t>В древесине сосуды не развиты, поэтому для экономии воды и уменьшения испарения иголки имеют плотные оболочки и покрыты восковым веществом.</a:t>
            </a:r>
          </a:p>
          <a:p>
            <a:pPr>
              <a:buAutoNum type="arabicPeriod"/>
            </a:pPr>
            <a:endParaRPr lang="ru-RU" sz="1800" dirty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461</Words>
  <Application>Microsoft Office PowerPoint</Application>
  <PresentationFormat>On-screen Show (4:3)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Голосеменные растения</vt:lpstr>
      <vt:lpstr>Выражение «голосеменные» стало использоваться ботаником Бекетовым Андрем Николаевичем -  указывает на главную отличительную черту этих растений, a именно на то, что семяпочки, а затем и происшедшие из них семена не имеют замкнутого вместилища, как то замечается у всех покрытосеменных. Завязь здесь имеет вид простой чешуи, на которой сидит одна или несколько семяпочек; иногда же и эта чешуя не развивается. </vt:lpstr>
      <vt:lpstr>Считается, что к изобретению семени причастны плауны и древние папоротники, но сохранить изобретение им в эволюции не удалось.</vt:lpstr>
      <vt:lpstr>Голосеменные- наиболее древняя группа высших семенных растений. Известны с верхнего девона. В карбоне и перми встречаются представители большинства порядков, а на мезозой приходится их расцвет. </vt:lpstr>
      <vt:lpstr>PowerPoint Presentation</vt:lpstr>
      <vt:lpstr>PowerPoint Presentation</vt:lpstr>
      <vt:lpstr>PowerPoint Presentation</vt:lpstr>
      <vt:lpstr>Отдел Голосеменные растения</vt:lpstr>
      <vt:lpstr>Общая характеристика</vt:lpstr>
      <vt:lpstr>Семяпочки расположены открыто на чешуйках шишек, там и формируются семена.</vt:lpstr>
      <vt:lpstr>Листья - игловидные, многолетние.</vt:lpstr>
      <vt:lpstr>Цикл развития сосны обыкновенной.</vt:lpstr>
      <vt:lpstr>PowerPoint Presentation</vt:lpstr>
      <vt:lpstr>PowerPoint Presentation</vt:lpstr>
      <vt:lpstr>Зимой шишки раскрываются и распространяются с помощью крыловидных придатков.</vt:lpstr>
      <vt:lpstr>Класс Саговниковые. Растения похожи на пальмы.</vt:lpstr>
      <vt:lpstr>Класс Гинкговые.</vt:lpstr>
      <vt:lpstr>Класс Гнетовые.</vt:lpstr>
      <vt:lpstr>Класс Хвойные.</vt:lpstr>
      <vt:lpstr>Семейство Кипарисовые.</vt:lpstr>
      <vt:lpstr>Семейство Тисовые. Тис ягодный.</vt:lpstr>
      <vt:lpstr>Значение Голосеменных</vt:lpstr>
      <vt:lpstr>Из древесины изготавливают:</vt:lpstr>
      <vt:lpstr>Хвойные широко используют для озеленения в декоративных целях.</vt:lpstr>
      <vt:lpstr>Хвойные леса хранят влагу, выделяют много кислорода и фитонциды. Являются местом обитания для многих животных.</vt:lpstr>
      <vt:lpstr>Берегите леса! Срубил дерево – посади два.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Голосеменные растения.</dc:title>
  <dc:creator>12</dc:creator>
  <cp:lastModifiedBy>Жавагил Сулеймановна</cp:lastModifiedBy>
  <cp:revision>59</cp:revision>
  <dcterms:created xsi:type="dcterms:W3CDTF">2012-06-24T15:41:12Z</dcterms:created>
  <dcterms:modified xsi:type="dcterms:W3CDTF">2018-11-15T09:38:05Z</dcterms:modified>
</cp:coreProperties>
</file>